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354" r:id="rId2"/>
    <p:sldMasterId id="2147484364" r:id="rId3"/>
  </p:sldMasterIdLst>
  <p:notesMasterIdLst>
    <p:notesMasterId r:id="rId12"/>
  </p:notesMasterIdLst>
  <p:sldIdLst>
    <p:sldId id="259" r:id="rId4"/>
    <p:sldId id="352" r:id="rId5"/>
    <p:sldId id="353" r:id="rId6"/>
    <p:sldId id="359" r:id="rId7"/>
    <p:sldId id="356" r:id="rId8"/>
    <p:sldId id="362" r:id="rId9"/>
    <p:sldId id="358" r:id="rId10"/>
    <p:sldId id="361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0F12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3" d="100"/>
          <a:sy n="103" d="100"/>
        </p:scale>
        <p:origin x="11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797C-042E-424F-8E20-5BF9908BCB21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6EE10-306C-4BA7-A094-978B07A49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6EE10-306C-4BA7-A094-978B07A496E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3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6EE10-306C-4BA7-A094-978B07A496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6EE10-306C-4BA7-A094-978B07A496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16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4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6" y="121920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2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3" y="2895602"/>
            <a:ext cx="10758131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23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5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9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ce - Solid">
            <a:extLst>
              <a:ext uri="{FF2B5EF4-FFF2-40B4-BE49-F238E27FC236}">
                <a16:creationId xmlns:a16="http://schemas.microsoft.com/office/drawing/2014/main" id="{B88DA2EF-FC44-47C7-ABB1-D3B64B0D3D10}"/>
              </a:ext>
            </a:extLst>
          </p:cNvPr>
          <p:cNvSpPr/>
          <p:nvPr userDrawn="1"/>
        </p:nvSpPr>
        <p:spPr>
          <a:xfrm>
            <a:off x="1038530" y="0"/>
            <a:ext cx="11153470" cy="6866022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B7ED5-94A4-44C9-9073-AD18BF2D8E0C}"/>
              </a:ext>
            </a:extLst>
          </p:cNvPr>
          <p:cNvSpPr txBox="1"/>
          <p:nvPr userDrawn="1"/>
        </p:nvSpPr>
        <p:spPr>
          <a:xfrm>
            <a:off x="103518" y="3019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Event Name</a:t>
            </a:r>
          </a:p>
        </p:txBody>
      </p:sp>
    </p:spTree>
    <p:extLst>
      <p:ext uri="{BB962C8B-B14F-4D97-AF65-F5344CB8AC3E}">
        <p14:creationId xmlns:p14="http://schemas.microsoft.com/office/powerpoint/2010/main" val="98860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4358" r:id="rId2"/>
    <p:sldLayoutId id="2147484361" r:id="rId3"/>
    <p:sldLayoutId id="214748436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ce - Solid">
            <a:extLst>
              <a:ext uri="{FF2B5EF4-FFF2-40B4-BE49-F238E27FC236}">
                <a16:creationId xmlns:a16="http://schemas.microsoft.com/office/drawing/2014/main" id="{71AC0A63-40D6-49E5-9C64-8BA316710B94}"/>
              </a:ext>
            </a:extLst>
          </p:cNvPr>
          <p:cNvSpPr/>
          <p:nvPr userDrawn="1"/>
        </p:nvSpPr>
        <p:spPr>
          <a:xfrm>
            <a:off x="1038530" y="0"/>
            <a:ext cx="11153470" cy="6866022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E4003-A011-479D-9D2F-37AD40249E70}"/>
              </a:ext>
            </a:extLst>
          </p:cNvPr>
          <p:cNvSpPr txBox="1"/>
          <p:nvPr userDrawn="1"/>
        </p:nvSpPr>
        <p:spPr>
          <a:xfrm>
            <a:off x="103518" y="3019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Event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B3317-F608-42C1-95B4-F0E3DCC04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8" y="5228750"/>
            <a:ext cx="1123498" cy="10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19200" y="37338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66800" y="2283880"/>
            <a:ext cx="6973735" cy="12975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chemeClr val="bg1"/>
                </a:solidFill>
              </a:rPr>
              <a:t>Lions International </a:t>
            </a:r>
            <a:br>
              <a:rPr lang="en-US" sz="4800" kern="0" dirty="0">
                <a:solidFill>
                  <a:schemeClr val="bg1"/>
                </a:solidFill>
              </a:rPr>
            </a:br>
            <a:r>
              <a:rPr lang="en-US" sz="4800" kern="0" dirty="0">
                <a:solidFill>
                  <a:schemeClr val="bg1"/>
                </a:solidFill>
              </a:rPr>
              <a:t>British Isles</a:t>
            </a:r>
          </a:p>
        </p:txBody>
      </p:sp>
      <p:pic>
        <p:nvPicPr>
          <p:cNvPr id="6" name="Picture 5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01AD9A51-E553-954C-FBFF-D92C8CC53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4026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0"/>
    </mc:Choice>
    <mc:Fallback xmlns="">
      <p:transition spd="slow" advTm="381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2" name="Slice - Solid">
            <a:extLst>
              <a:ext uri="{FF2B5EF4-FFF2-40B4-BE49-F238E27FC236}">
                <a16:creationId xmlns:a16="http://schemas.microsoft.com/office/drawing/2014/main" id="{651EA998-A806-F147-8EF5-A7B5976ED313}"/>
              </a:ext>
            </a:extLst>
          </p:cNvPr>
          <p:cNvSpPr/>
          <p:nvPr/>
        </p:nvSpPr>
        <p:spPr>
          <a:xfrm>
            <a:off x="1004872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143635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Lions motto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C8D9EA-7967-BA4F-8CF7-F427CA457260}"/>
              </a:ext>
            </a:extLst>
          </p:cNvPr>
          <p:cNvGrpSpPr/>
          <p:nvPr/>
        </p:nvGrpSpPr>
        <p:grpSpPr>
          <a:xfrm>
            <a:off x="5999058" y="1143000"/>
            <a:ext cx="5587341" cy="3930696"/>
            <a:chOff x="6010473" y="2031142"/>
            <a:chExt cx="5587341" cy="5132364"/>
          </a:xfrm>
        </p:grpSpPr>
        <p:sp>
          <p:nvSpPr>
            <p:cNvPr id="6" name="Body Copy">
              <a:extLst>
                <a:ext uri="{FF2B5EF4-FFF2-40B4-BE49-F238E27FC236}">
                  <a16:creationId xmlns:a16="http://schemas.microsoft.com/office/drawing/2014/main" id="{A976928F-B454-9A49-B6F7-D7B881D56ADF}"/>
                </a:ext>
              </a:extLst>
            </p:cNvPr>
            <p:cNvSpPr txBox="1">
              <a:spLocks/>
            </p:cNvSpPr>
            <p:nvPr/>
          </p:nvSpPr>
          <p:spPr>
            <a:xfrm>
              <a:off x="6072779" y="3667374"/>
              <a:ext cx="5525035" cy="3496132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2200" dirty="0">
                  <a:solidFill>
                    <a:srgbClr val="44546A"/>
                  </a:solidFill>
                  <a:effectLst/>
                  <a:latin typeface="Helvetica Neue" panose="020B06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Lions are ordinary people who achieve extraordinary things by helping others and supporting good causes.</a:t>
              </a:r>
            </a:p>
            <a:p>
              <a:endParaRPr lang="en-GB" sz="2200" dirty="0">
                <a:solidFill>
                  <a:srgbClr val="44546A"/>
                </a:solidFill>
                <a:effectLst/>
                <a:latin typeface="Helvetica Neue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r>
                <a:rPr lang="en-GB" sz="2200" dirty="0">
                  <a:solidFill>
                    <a:srgbClr val="44546A"/>
                  </a:solidFill>
                  <a:effectLst/>
                  <a:latin typeface="Helvetica Neue" panose="020B06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1.4 million Lions serve local communities in 200+ countries and geographic areas worldwide.</a:t>
              </a:r>
              <a:endParaRPr lang="en-GB" sz="2200" dirty="0">
                <a:solidFill>
                  <a:srgbClr val="44546A"/>
                </a:solidFill>
                <a:effectLst/>
                <a:latin typeface="Helvetica Neue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>
                <a:buSzPct val="120000"/>
              </a:pPr>
              <a:endParaRPr lang="en-US" sz="2200" kern="0" dirty="0">
                <a:solidFill>
                  <a:srgbClr val="44546A"/>
                </a:solidFill>
                <a:latin typeface="Helvetica Neue" panose="020B0604020202020204" pitchFamily="34" charset="0"/>
                <a:ea typeface="Arial" charset="0"/>
                <a:cs typeface="Arial" charset="0"/>
              </a:endParaRPr>
            </a:p>
            <a:p>
              <a:pPr>
                <a:buSzPct val="120000"/>
              </a:pPr>
              <a:endParaRPr lang="en-US" sz="2200" kern="0" dirty="0">
                <a:solidFill>
                  <a:srgbClr val="44546A"/>
                </a:solidFill>
                <a:latin typeface="Helvetica Neue" panose="020B0604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Body Copy">
              <a:extLst>
                <a:ext uri="{FF2B5EF4-FFF2-40B4-BE49-F238E27FC236}">
                  <a16:creationId xmlns:a16="http://schemas.microsoft.com/office/drawing/2014/main" id="{1A341676-E6AB-8F4B-821E-E8707713801A}"/>
                </a:ext>
              </a:extLst>
            </p:cNvPr>
            <p:cNvSpPr txBox="1">
              <a:spLocks/>
            </p:cNvSpPr>
            <p:nvPr/>
          </p:nvSpPr>
          <p:spPr>
            <a:xfrm>
              <a:off x="6010473" y="2031142"/>
              <a:ext cx="5525035" cy="837361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SzPct val="120000"/>
              </a:pPr>
              <a:r>
                <a:rPr lang="en-US" sz="4800" b="1" kern="0" dirty="0">
                  <a:solidFill>
                    <a:srgbClr val="00338D"/>
                  </a:solidFill>
                  <a:latin typeface="Helvetica Neue" panose="020B0604020202020204" pitchFamily="34" charset="0"/>
                  <a:ea typeface="Arial" charset="0"/>
                  <a:cs typeface="Arial" charset="0"/>
                </a:rPr>
                <a:t>We Serve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4F4A12-EB4F-9743-A959-B5AF15D44E30}"/>
                </a:ext>
              </a:extLst>
            </p:cNvPr>
            <p:cNvSpPr/>
            <p:nvPr/>
          </p:nvSpPr>
          <p:spPr>
            <a:xfrm rot="5400000" flipH="1">
              <a:off x="8218823" y="904403"/>
              <a:ext cx="70852" cy="422728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3AD64347-9EA0-774D-8AEF-3259423D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" name="Picture 2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931D290A-8EA3-F90C-49D1-A5A1B52A6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" y="5668741"/>
            <a:ext cx="1028605" cy="1028605"/>
          </a:xfrm>
          <a:prstGeom prst="rect">
            <a:avLst/>
          </a:prstGeom>
        </p:spPr>
      </p:pic>
      <p:pic>
        <p:nvPicPr>
          <p:cNvPr id="11" name="Picture 10" descr="A santa claus and a stuffed animal on a train&#10;&#10;Description automatically generated">
            <a:extLst>
              <a:ext uri="{FF2B5EF4-FFF2-40B4-BE49-F238E27FC236}">
                <a16:creationId xmlns:a16="http://schemas.microsoft.com/office/drawing/2014/main" id="{BBCF7C3E-71C4-BCC8-E09A-14E1C5534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62" y="211530"/>
            <a:ext cx="2517648" cy="3066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group of men in yellow shirts and green shirts&#10;&#10;Description automatically generated">
            <a:extLst>
              <a:ext uri="{FF2B5EF4-FFF2-40B4-BE49-F238E27FC236}">
                <a16:creationId xmlns:a16="http://schemas.microsoft.com/office/drawing/2014/main" id="{55F72B7F-2E0B-CA5D-0849-EF4240F556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98" y="1877062"/>
            <a:ext cx="2866647" cy="2866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young boys holding football balls&#10;&#10;Description automatically generated">
            <a:extLst>
              <a:ext uri="{FF2B5EF4-FFF2-40B4-BE49-F238E27FC236}">
                <a16:creationId xmlns:a16="http://schemas.microsoft.com/office/drawing/2014/main" id="{BE58AF2A-4DAF-96F7-9AE4-F7D1600D9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2" y="3894907"/>
            <a:ext cx="2920326" cy="2549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Lions global causes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987299" y="237834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237" y="1087699"/>
            <a:ext cx="8946341" cy="13388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Together we tackle five causes, locally and globally.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C1F0D-41C1-A944-9CF3-DA34ABC3DCF0}"/>
              </a:ext>
            </a:extLst>
          </p:cNvPr>
          <p:cNvSpPr txBox="1"/>
          <p:nvPr/>
        </p:nvSpPr>
        <p:spPr>
          <a:xfrm>
            <a:off x="2692671" y="4185518"/>
            <a:ext cx="1527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74AF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DIABETES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F87"/>
              </a:solidFill>
              <a:effectLst/>
              <a:uLnTx/>
              <a:uFillTx/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We help to prevent diabetes and improve the quality of life of people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living with a diagnosis.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068FD-C315-304D-AB55-4416AC0583FC}"/>
              </a:ext>
            </a:extLst>
          </p:cNvPr>
          <p:cNvSpPr txBox="1"/>
          <p:nvPr/>
        </p:nvSpPr>
        <p:spPr>
          <a:xfrm>
            <a:off x="10072596" y="4159839"/>
            <a:ext cx="16421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0C217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CHILDHOOD CANCER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We help to address causes of cancer and improve the future of young patients and their families.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C0475-CF00-F049-A671-795D30F5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212" y="2960728"/>
            <a:ext cx="1075183" cy="1099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E1DF59-786B-5547-8009-905B955E4B93}"/>
              </a:ext>
            </a:extLst>
          </p:cNvPr>
          <p:cNvSpPr txBox="1"/>
          <p:nvPr/>
        </p:nvSpPr>
        <p:spPr>
          <a:xfrm>
            <a:off x="4450339" y="4185518"/>
            <a:ext cx="1642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C63F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ENVIRONMENT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F87"/>
              </a:solidFill>
              <a:effectLst/>
              <a:uLnTx/>
              <a:uFillTx/>
              <a:latin typeface="Helvetica Neue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We help to protect and restore our environment sustainably and improve community well being.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 Neue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5A02F-4392-AB49-A87D-3CDACDC8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833" y="2960728"/>
            <a:ext cx="1075183" cy="1123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FA882A-88AE-204F-AEE4-57F7A2368992}"/>
              </a:ext>
            </a:extLst>
          </p:cNvPr>
          <p:cNvSpPr txBox="1"/>
          <p:nvPr/>
        </p:nvSpPr>
        <p:spPr>
          <a:xfrm>
            <a:off x="6419544" y="4185516"/>
            <a:ext cx="1419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26A2C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HUNGER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F87"/>
              </a:solidFill>
              <a:effectLst/>
              <a:uLnTx/>
              <a:uFillTx/>
              <a:latin typeface="Helvetica Neue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We help to address hunger and improve the availability of nutritious food.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F87"/>
              </a:solidFill>
              <a:effectLst/>
              <a:uLnTx/>
              <a:uFillTx/>
              <a:latin typeface="Helvetica Neue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64D3C0-2301-CD41-A7FE-E8DC74E53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31" y="2960728"/>
            <a:ext cx="1183909" cy="10751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F9F4EA-EF2F-F248-BB84-5F6164D8F248}"/>
              </a:ext>
            </a:extLst>
          </p:cNvPr>
          <p:cNvSpPr txBox="1"/>
          <p:nvPr/>
        </p:nvSpPr>
        <p:spPr>
          <a:xfrm>
            <a:off x="8166225" y="4185517"/>
            <a:ext cx="1671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A205F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 Neue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 Neue" panose="020B0604020202020204" pitchFamily="34" charset="0"/>
                <a:ea typeface="Open Sans" charset="0"/>
                <a:cs typeface="Arial" panose="020B0604020202020204" pitchFamily="34" charset="0"/>
              </a:rPr>
              <a:t>We help to reduce avoidable blindness and improve the lives of those affected by visual impairments.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EB1B46-A850-6E41-91BD-213C52BD5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355" y="2960728"/>
            <a:ext cx="1069142" cy="1075183"/>
          </a:xfrm>
          <a:prstGeom prst="rect">
            <a:avLst/>
          </a:prstGeom>
        </p:spPr>
      </p:pic>
      <p:pic>
        <p:nvPicPr>
          <p:cNvPr id="2" name="Picture 1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F963C47A-D77C-0571-4411-56906EB00D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" y="5702538"/>
            <a:ext cx="1028605" cy="1028605"/>
          </a:xfrm>
          <a:prstGeom prst="rect">
            <a:avLst/>
          </a:prstGeom>
        </p:spPr>
      </p:pic>
      <p:pic>
        <p:nvPicPr>
          <p:cNvPr id="4" name="Picture 3" descr="A logo of hands holding a circle&#10;&#10;Description automatically generated">
            <a:extLst>
              <a:ext uri="{FF2B5EF4-FFF2-40B4-BE49-F238E27FC236}">
                <a16:creationId xmlns:a16="http://schemas.microsoft.com/office/drawing/2014/main" id="{A9427973-0A63-B5D7-C309-4613AF7C30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32" y="298908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19200" y="335447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66800" y="2283880"/>
            <a:ext cx="6973735" cy="12975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chemeClr val="bg1"/>
                </a:solidFill>
              </a:rPr>
              <a:t>Our Club</a:t>
            </a:r>
          </a:p>
        </p:txBody>
      </p:sp>
      <p:pic>
        <p:nvPicPr>
          <p:cNvPr id="6" name="Picture 5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01AD9A51-E553-954C-FBFF-D92C8CC53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4026"/>
            <a:ext cx="3240031" cy="3240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BB56D-0BA6-F993-34C3-61D5F3FEB5A5}"/>
              </a:ext>
            </a:extLst>
          </p:cNvPr>
          <p:cNvSpPr txBox="1"/>
          <p:nvPr/>
        </p:nvSpPr>
        <p:spPr>
          <a:xfrm>
            <a:off x="1066800" y="36553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Helvetica Neue" panose="020B0604020202020204" pitchFamily="34" charset="0"/>
              </a:rPr>
              <a:t>[name of Lions Club]</a:t>
            </a:r>
          </a:p>
        </p:txBody>
      </p:sp>
    </p:spTree>
    <p:extLst>
      <p:ext uri="{BB962C8B-B14F-4D97-AF65-F5344CB8AC3E}">
        <p14:creationId xmlns:p14="http://schemas.microsoft.com/office/powerpoint/2010/main" val="7574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0"/>
    </mc:Choice>
    <mc:Fallback xmlns="">
      <p:transition spd="slow" advTm="381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Our club within our community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44546A"/>
                </a:solidFill>
                <a:latin typeface="Helvetica Neue" panose="020B0604020202020204" pitchFamily="34" charset="0"/>
              </a:rPr>
              <a:t>[</a:t>
            </a:r>
            <a:r>
              <a:rPr lang="en-GB" kern="0" dirty="0">
                <a:solidFill>
                  <a:srgbClr val="44546A"/>
                </a:solidFill>
                <a:latin typeface="Helvetica Neue" panose="020B0604020202020204" pitchFamily="34" charset="0"/>
              </a:rPr>
              <a:t>E</a:t>
            </a:r>
            <a:r>
              <a:rPr lang="en-GB" dirty="0">
                <a:solidFill>
                  <a:srgbClr val="44546A"/>
                </a:solidFill>
                <a:effectLst/>
                <a:latin typeface="Helvetica Neue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xplain how your club supports the local community - listing activities, events, projects and partnerships</a:t>
            </a:r>
            <a:r>
              <a:rPr lang="en-US" kern="0" dirty="0">
                <a:solidFill>
                  <a:srgbClr val="44546A"/>
                </a:solidFill>
                <a:latin typeface="Helvetica Neue" panose="020B0604020202020204" pitchFamily="34" charset="0"/>
              </a:rPr>
              <a:t>.]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675717"/>
            <a:ext cx="6852593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We serve the local community of </a:t>
            </a:r>
          </a:p>
          <a:p>
            <a:r>
              <a:rPr lang="en-US" sz="3200" kern="0" dirty="0">
                <a:solidFill>
                  <a:srgbClr val="00338D"/>
                </a:solidFill>
              </a:rPr>
              <a:t>[name geographic area]</a:t>
            </a:r>
          </a:p>
        </p:txBody>
      </p:sp>
      <p:pic>
        <p:nvPicPr>
          <p:cNvPr id="13" name="Emblem - Black">
            <a:extLst>
              <a:ext uri="{FF2B5EF4-FFF2-40B4-BE49-F238E27FC236}">
                <a16:creationId xmlns:a16="http://schemas.microsoft.com/office/drawing/2014/main" id="{53DB2A0E-B50A-FC4A-97F5-D95971E7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771528" y="4582537"/>
            <a:ext cx="2206387" cy="2206387"/>
          </a:xfrm>
          <a:prstGeom prst="rect">
            <a:avLst/>
          </a:prstGeom>
        </p:spPr>
      </p:pic>
      <p:pic>
        <p:nvPicPr>
          <p:cNvPr id="2" name="Picture 1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DA1C976F-E37F-F11F-1DB7-E2D240BA2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85730"/>
            <a:ext cx="1028605" cy="10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Our club within our community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solidFill>
                  <a:srgbClr val="55565A"/>
                </a:solidFill>
                <a:latin typeface="Helvetica Neue" panose="020B0604020202020204" pitchFamily="34" charset="0"/>
              </a:rPr>
              <a:t>[Continue here if more than one slide is required.]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Emblem - Black">
            <a:extLst>
              <a:ext uri="{FF2B5EF4-FFF2-40B4-BE49-F238E27FC236}">
                <a16:creationId xmlns:a16="http://schemas.microsoft.com/office/drawing/2014/main" id="{53DB2A0E-B50A-FC4A-97F5-D95971E7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771528" y="4582537"/>
            <a:ext cx="2206387" cy="2206387"/>
          </a:xfrm>
          <a:prstGeom prst="rect">
            <a:avLst/>
          </a:prstGeom>
        </p:spPr>
      </p:pic>
      <p:pic>
        <p:nvPicPr>
          <p:cNvPr id="2" name="Picture 1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DA1C976F-E37F-F11F-1DB7-E2D240BA2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" y="5668741"/>
            <a:ext cx="1028605" cy="1028605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DA72AFA-2F87-8CE9-F17F-6F57054565FF}"/>
              </a:ext>
            </a:extLst>
          </p:cNvPr>
          <p:cNvSpPr txBox="1">
            <a:spLocks/>
          </p:cNvSpPr>
          <p:nvPr/>
        </p:nvSpPr>
        <p:spPr>
          <a:xfrm>
            <a:off x="2918935" y="675717"/>
            <a:ext cx="6852593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We serve the local community of </a:t>
            </a:r>
          </a:p>
          <a:p>
            <a:r>
              <a:rPr lang="en-US" sz="3200" kern="0" dirty="0">
                <a:solidFill>
                  <a:srgbClr val="00338D"/>
                </a:solidFill>
              </a:rPr>
              <a:t>[name geographic area]</a:t>
            </a:r>
          </a:p>
        </p:txBody>
      </p:sp>
    </p:spTree>
    <p:extLst>
      <p:ext uri="{BB962C8B-B14F-4D97-AF65-F5344CB8AC3E}">
        <p14:creationId xmlns:p14="http://schemas.microsoft.com/office/powerpoint/2010/main" val="416844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Next steps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988867" cy="47048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Join us. Volunteer to support a range of </a:t>
            </a: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projects, community activities and good </a:t>
            </a: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causes.</a:t>
            </a:r>
          </a:p>
          <a:p>
            <a:pPr algn="l"/>
            <a:endParaRPr lang="en-GB" sz="2400" dirty="0">
              <a:solidFill>
                <a:srgbClr val="44546A"/>
              </a:solidFill>
              <a:latin typeface="Helvetica Neue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Step forward. Help Lions create remarkable</a:t>
            </a: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and memorable events, raise funds and </a:t>
            </a: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have fun.</a:t>
            </a:r>
          </a:p>
          <a:p>
            <a:pPr algn="l"/>
            <a:endParaRPr lang="en-GB" sz="2400" dirty="0">
              <a:solidFill>
                <a:srgbClr val="44546A"/>
              </a:solidFill>
              <a:latin typeface="Helvetica Neue" panose="020B0604020202020204" pitchFamily="34" charset="0"/>
            </a:endParaRPr>
          </a:p>
          <a:p>
            <a:pPr algn="l"/>
            <a:r>
              <a:rPr lang="en-GB" sz="2400" b="0" i="0" u="none" strike="noStrike" baseline="0" dirty="0">
                <a:solidFill>
                  <a:srgbClr val="44546A"/>
                </a:solidFill>
                <a:latin typeface="Helvetica Neue" panose="020B0604020202020204" pitchFamily="34" charset="0"/>
              </a:rPr>
              <a:t>Contact details [add in here]</a:t>
            </a:r>
          </a:p>
          <a:p>
            <a:pPr algn="l"/>
            <a:endParaRPr lang="en-GB" sz="2400" dirty="0">
              <a:solidFill>
                <a:srgbClr val="44546A"/>
              </a:solidFill>
              <a:latin typeface="Helvetica Neue" panose="020B0604020202020204" pitchFamily="34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Get involved with [Name of Lions club]</a:t>
            </a:r>
          </a:p>
        </p:txBody>
      </p:sp>
      <p:pic>
        <p:nvPicPr>
          <p:cNvPr id="2" name="Picture 1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D9C6F047-F3BA-B0B6-52AC-3CFA8F6E0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" y="5715000"/>
            <a:ext cx="1028605" cy="1028605"/>
          </a:xfrm>
          <a:prstGeom prst="rect">
            <a:avLst/>
          </a:prstGeom>
        </p:spPr>
      </p:pic>
      <p:pic>
        <p:nvPicPr>
          <p:cNvPr id="4" name="Picture 3" descr="A qr code with a logo&#10;&#10;Description automatically generated">
            <a:extLst>
              <a:ext uri="{FF2B5EF4-FFF2-40B4-BE49-F238E27FC236}">
                <a16:creationId xmlns:a16="http://schemas.microsoft.com/office/drawing/2014/main" id="{6A02633E-018B-89A7-28E4-3FB6A0FFD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283682"/>
            <a:ext cx="2020889" cy="202088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945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19200" y="335447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66800" y="2283880"/>
            <a:ext cx="6973735" cy="12975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chemeClr val="bg1"/>
                </a:solidFill>
              </a:rPr>
              <a:t>Thank you for listening</a:t>
            </a:r>
          </a:p>
        </p:txBody>
      </p:sp>
      <p:pic>
        <p:nvPicPr>
          <p:cNvPr id="6" name="Picture 5" descr="A blue and yellow logo with lions heads and a letter l&#10;&#10;Description automatically generated">
            <a:extLst>
              <a:ext uri="{FF2B5EF4-FFF2-40B4-BE49-F238E27FC236}">
                <a16:creationId xmlns:a16="http://schemas.microsoft.com/office/drawing/2014/main" id="{01AD9A51-E553-954C-FBFF-D92C8CC53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4026"/>
            <a:ext cx="3240031" cy="3240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CEB59-EFE7-E6DF-6778-CB02434038D7}"/>
              </a:ext>
            </a:extLst>
          </p:cNvPr>
          <p:cNvSpPr txBox="1"/>
          <p:nvPr/>
        </p:nvSpPr>
        <p:spPr>
          <a:xfrm>
            <a:off x="1066800" y="6019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Produced by the Lions Marketing &amp; PR Team</a:t>
            </a:r>
          </a:p>
        </p:txBody>
      </p:sp>
    </p:spTree>
    <p:extLst>
      <p:ext uri="{BB962C8B-B14F-4D97-AF65-F5344CB8AC3E}">
        <p14:creationId xmlns:p14="http://schemas.microsoft.com/office/powerpoint/2010/main" val="7306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0"/>
    </mc:Choice>
    <mc:Fallback xmlns="">
      <p:transition spd="slow" advTm="381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Widescreen</PresentationFormat>
  <Paragraphs>66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Verdana</vt:lpstr>
      <vt:lpstr>MASTER SLIDE - BLANK</vt:lpstr>
      <vt:lpstr>2_MASTER SLIDE - BLANK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Allen</dc:creator>
  <cp:lastModifiedBy>enquiries</cp:lastModifiedBy>
  <cp:revision>84</cp:revision>
  <dcterms:created xsi:type="dcterms:W3CDTF">2022-03-26T17:42:38Z</dcterms:created>
  <dcterms:modified xsi:type="dcterms:W3CDTF">2024-04-17T12:43:51Z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2022-03-26T00:00:00Z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2022-03-26T00:00:00Z</vt:filetime>
  </property>
</Properties>
</file>